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Asap"/>
      <p:regular r:id="rId46"/>
      <p:bold r:id="rId47"/>
      <p:italic r:id="rId48"/>
      <p:boldItalic r:id="rId49"/>
    </p:embeddedFont>
    <p:embeddedFont>
      <p:font typeface="Noto Sans JP"/>
      <p:regular r:id="rId50"/>
      <p:bold r:id="rId51"/>
    </p:embeddedFont>
    <p:embeddedFont>
      <p:font typeface="M PLUS 1 Medium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Asap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sap-italic.fntdata"/><Relationship Id="rId47" Type="http://schemas.openxmlformats.org/officeDocument/2006/relationships/font" Target="fonts/Asap-bold.fntdata"/><Relationship Id="rId49" Type="http://schemas.openxmlformats.org/officeDocument/2006/relationships/font" Target="fonts/Asap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otoSansJP-bold.fntdata"/><Relationship Id="rId50" Type="http://schemas.openxmlformats.org/officeDocument/2006/relationships/font" Target="fonts/NotoSansJP-regular.fntdata"/><Relationship Id="rId53" Type="http://schemas.openxmlformats.org/officeDocument/2006/relationships/font" Target="fonts/MPLUS1Medium-bold.fntdata"/><Relationship Id="rId52" Type="http://schemas.openxmlformats.org/officeDocument/2006/relationships/font" Target="fonts/MPLUS1Mediu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cca219b24_0_1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cca219b24_0_1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cca219b2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cca219b2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cca219b24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cca219b2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cca219b24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cca219b2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cca219b24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cca219b2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cca219b2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cca219b2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cca219b24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cca219b2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cca219b24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cca219b24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cca219b24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cca219b24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cca219b2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cca219b2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cca219b2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cca219b2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cca219b2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cca219b2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cca219b2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cca219b2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cca219b2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cca219b2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cca219b24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cca219b24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cca219b24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cca219b24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cca219b24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cca219b2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cca219b24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cca219b24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cca219b24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cca219b24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cca219b24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cca219b2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cca219b24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cca219b24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cca219b24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cca219b24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cca219b2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cca219b2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cca219b2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cca219b2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cca219b24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cca219b24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cca219b24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6cca219b24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cca219b24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cca219b24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cca219b24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cca219b24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cca219b24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cca219b2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cca219b24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cca219b24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cca219b24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cca219b2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cca219b24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cca219b24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cca219b24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cca219b2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cca219b2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cca219b2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cca219b24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cca219b24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cca219b24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cca219b24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cca219b2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cca219b2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cca219b2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cca219b2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cca219b2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cca219b2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cca219b2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cca219b2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69225" y="2004075"/>
            <a:ext cx="3419700" cy="1092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672" y="392075"/>
            <a:ext cx="3500152" cy="43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369225" y="392074"/>
            <a:ext cx="8442600" cy="43728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20017" y="1651350"/>
            <a:ext cx="42705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微處理器</a:t>
            </a:r>
            <a:endParaRPr b="1" sz="3000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與相關配置介紹</a:t>
            </a:r>
            <a:endParaRPr sz="3000">
              <a:solidFill>
                <a:schemeClr val="dk1"/>
              </a:solidFill>
              <a:latin typeface="M PLUS 1 Medium"/>
              <a:ea typeface="M PLUS 1 Medium"/>
              <a:cs typeface="M PLUS 1 Medium"/>
              <a:sym typeface="M PLUS 1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20025" y="3193750"/>
            <a:ext cx="17382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講師：燒臘</a:t>
            </a:r>
            <a:endParaRPr b="1"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20025" y="1352100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新知所網 NKFW 第三週</a:t>
            </a:r>
            <a:endParaRPr b="1"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2761" r="0" t="2200"/>
          <a:stretch/>
        </p:blipFill>
        <p:spPr>
          <a:xfrm>
            <a:off x="4803850" y="91300"/>
            <a:ext cx="3393900" cy="496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476250" y="508725"/>
            <a:ext cx="48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</a:rPr>
              <a:t>ESP32 Datasheet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622475" y="1234800"/>
            <a:ext cx="59757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第二頁（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頁數請看最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下面，不是看pdf的）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AutoNum type="arabicPeriod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界面種類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AutoNum type="arabicPeriod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網路模組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AutoNum type="arabicPeriod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處理器本身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5586050" y="2460150"/>
            <a:ext cx="441300" cy="160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2"/>
          <p:cNvSpPr/>
          <p:nvPr/>
        </p:nvSpPr>
        <p:spPr>
          <a:xfrm rot="5400000">
            <a:off x="6392850" y="2049400"/>
            <a:ext cx="621000" cy="127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/>
          <p:nvPr/>
        </p:nvSpPr>
        <p:spPr>
          <a:xfrm rot="5400000">
            <a:off x="6201150" y="2923050"/>
            <a:ext cx="1004400" cy="127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555625" y="2052325"/>
            <a:ext cx="44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6598175" y="2524275"/>
            <a:ext cx="44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6598175" y="3295075"/>
            <a:ext cx="44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6479" y="54125"/>
            <a:ext cx="36492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476250" y="508725"/>
            <a:ext cx="48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</a:rPr>
              <a:t>ESP32 Datasheet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如何可以</a:t>
            </a:r>
            <a:r>
              <a:rPr b="1"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不讀 </a:t>
            </a: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b="1"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atasheet </a:t>
            </a: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也能理解硬體作用</a:t>
            </a:r>
            <a:r>
              <a:rPr b="1"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b="1" sz="2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理解以下這兩個名詞，就可以</a:t>
            </a:r>
            <a:r>
              <a:rPr lang="zh-TW" sz="1800">
                <a:solidFill>
                  <a:schemeClr val="dk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快速理解這個硬體怎麽用的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○"/>
            </a:pPr>
            <a:r>
              <a:rPr lang="zh-TW" sz="1800">
                <a:solidFill>
                  <a:schemeClr val="dk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Pinout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○"/>
            </a:pPr>
            <a:r>
              <a:rPr lang="zh-TW" sz="1800">
                <a:solidFill>
                  <a:schemeClr val="dk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GPIO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基本上知道這兩個，就可以查怎麽用這個硬體了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BB3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BB33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以</a:t>
            </a:r>
            <a:r>
              <a:rPr b="1" lang="zh-TW" sz="3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ESP32</a:t>
            </a: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 作為示範</a:t>
            </a:r>
            <a:endParaRPr b="1" sz="3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746850" y="692725"/>
            <a:ext cx="714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google 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“esp32 nodemcu pinout”，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得到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272" y="1343972"/>
            <a:ext cx="5255450" cy="33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476250" y="941675"/>
            <a:ext cx="48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</a:rPr>
              <a:t>顏色代表的意義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476250" y="1703700"/>
            <a:ext cx="4168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紅色：電源</a:t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VIN：電源輸入（接正的地方）</a:t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3.3V：電壓輸出（輸出3.3V）</a:t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黑色：接地（接負極）</a:t>
            </a:r>
            <a:endParaRPr b="1"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350" y="1086600"/>
            <a:ext cx="4656675" cy="29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350" y="1086600"/>
            <a:ext cx="4656675" cy="29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25575" y="1768650"/>
            <a:ext cx="4168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A86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淡藍色：EN（ENABLE）</a:t>
            </a:r>
            <a:endParaRPr b="1" sz="1800">
              <a:solidFill>
                <a:srgbClr val="4A86E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A86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啓動叫醒 ESP32 使用的針</a:t>
            </a:r>
            <a:r>
              <a:rPr b="1" lang="zh-TW" sz="1800">
                <a:solidFill>
                  <a:srgbClr val="4A86E8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腳</a:t>
            </a:r>
            <a:endParaRPr b="1" sz="1800">
              <a:solidFill>
                <a:srgbClr val="4A86E8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A86E8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藍色</a:t>
            </a:r>
            <a:r>
              <a:rPr b="1" lang="zh-TW" sz="1800">
                <a:solidFill>
                  <a:srgbClr val="4A86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黑灰色</a:t>
            </a:r>
            <a:r>
              <a:rPr b="1" lang="zh-TW" sz="1800">
                <a:solidFill>
                  <a:srgbClr val="4A86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b="1" lang="zh-TW" sz="1800">
                <a:solidFill>
                  <a:srgbClr val="93C4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綠色</a:t>
            </a:r>
            <a:r>
              <a:rPr b="1" lang="zh-TW" sz="1800">
                <a:solidFill>
                  <a:srgbClr val="4A86E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b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通訊協定的種類</a:t>
            </a:r>
            <a:endParaRPr b="1"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76250" y="941675"/>
            <a:ext cx="48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</a:rPr>
              <a:t>顏色代表的意義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350" y="1086600"/>
            <a:ext cx="4656675" cy="29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347225" y="1703700"/>
            <a:ext cx="4168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E6870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橘色：ADC</a:t>
            </a:r>
            <a:endParaRPr b="1" sz="1800">
              <a:solidFill>
                <a:srgbClr val="E6870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E6870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（Analog Digital Converter）</a:t>
            </a:r>
            <a:endParaRPr b="1" sz="1800">
              <a:solidFill>
                <a:srgbClr val="E6870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E6870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將感測器資料轉成 ESP32 的語言</a:t>
            </a:r>
            <a:endParaRPr b="1" sz="1800">
              <a:solidFill>
                <a:srgbClr val="E6870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99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DCAB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黃色：DAC</a:t>
            </a:r>
            <a:endParaRPr b="1" sz="1800">
              <a:solidFill>
                <a:srgbClr val="DCAB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DCAB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（Digital Analog Converter）</a:t>
            </a:r>
            <a:endParaRPr b="1" sz="1800">
              <a:solidFill>
                <a:srgbClr val="DCAB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DCAB1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 ESP32 的指令轉成物理上的能量</a:t>
            </a:r>
            <a:endParaRPr b="1" sz="1800">
              <a:solidFill>
                <a:srgbClr val="DCAB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A86E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76250" y="941675"/>
            <a:ext cx="48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</a:rPr>
              <a:t>顏色代表的意義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/>
        </p:nvSpPr>
        <p:spPr>
          <a:xfrm>
            <a:off x="476250" y="1320500"/>
            <a:ext cx="48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</a:rPr>
              <a:t>顏色代表的意義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350" y="1086600"/>
            <a:ext cx="4656675" cy="29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552000" y="2040400"/>
            <a:ext cx="4168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灰色：控制和時脈</a:t>
            </a:r>
            <a:endParaRPr b="1" sz="1800">
              <a:solidFill>
                <a:srgbClr val="DCAB1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A86E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/>
        </p:nvSpPr>
        <p:spPr>
          <a:xfrm>
            <a:off x="464100" y="2303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000000"/>
                </a:solidFill>
              </a:rPr>
              <a:t>常見的通訊協定</a:t>
            </a:r>
            <a:endParaRPr b="1" sz="3600">
              <a:solidFill>
                <a:srgbClr val="000000"/>
              </a:solidFill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25" y="3058825"/>
            <a:ext cx="3598034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1513">
            <a:off x="981850" y="1011725"/>
            <a:ext cx="2051124" cy="11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54987">
            <a:off x="6600025" y="867775"/>
            <a:ext cx="2171824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407475" y="446663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課程大綱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027350" y="1263250"/>
            <a:ext cx="70893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NodeMCU 介紹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NodeMCU vs ESP32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NodeMCU 功能和針腳功能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通訊協定介紹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UART、I2C、SPI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介紹PlatformIO的使用方法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基本介面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○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如何使用NodeMCU 和PlatformIO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000000"/>
                </a:solidFill>
              </a:rPr>
              <a:t>UART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311700" y="1314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3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通常用於一對一的硬件通信協定。</a:t>
            </a:r>
            <a:endParaRPr sz="13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需要兩個port（RX 接收，TX 輸出）</a:t>
            </a:r>
            <a:endParaRPr sz="13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設備1</a:t>
            </a:r>
            <a:r>
              <a:rPr lang="zh-TW" sz="15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zh-TW" sz="15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TX 接入設</a:t>
            </a:r>
            <a:r>
              <a:rPr lang="zh-TW" sz="15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備</a:t>
            </a:r>
            <a:r>
              <a:rPr lang="zh-TW" sz="15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2的 RX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設備1的 RX 接入設備2的 TX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RX → receive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202122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TX → transmit</a:t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021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9075" y="1458888"/>
            <a:ext cx="4829176" cy="22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294" y="16262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169" y="16262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544" y="16262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894" y="16262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894" y="200230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544" y="200230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194" y="200230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294" y="2002300"/>
            <a:ext cx="241425" cy="2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I²C （I-squared-C）</a:t>
            </a:r>
            <a:endParaRPr b="1" sz="2800"/>
          </a:p>
        </p:txBody>
      </p:sp>
      <p:sp>
        <p:nvSpPr>
          <p:cNvPr id="214" name="Google Shape;214;p33"/>
          <p:cNvSpPr txBox="1"/>
          <p:nvPr/>
        </p:nvSpPr>
        <p:spPr>
          <a:xfrm>
            <a:off x="248950" y="1168975"/>
            <a:ext cx="79785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0212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有主從設備之分好處是可以同時控制多個從設備，也可以同時存在多個master。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0212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每一個設備都擁有唯一的地址。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0212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SDA → Serial Data Line，用於傳輸數據的線，同時也是決定傳輸開始與結束的線 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0212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SCL → Serial Clock Line，用於傳輸/定義時序，由主機生成，控制信號傳輸的速率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0212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傳輸過程：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0212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傳輸地址 → 目標機收到後，返回確認信號 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0212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→ 確定操作（讀或寫）→   開始讀/寫 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02122"/>
                </a:solidFill>
                <a:highlight>
                  <a:schemeClr val="lt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→  結束，主機傳輸終止指令 →  通信結束</a:t>
            </a:r>
            <a:endParaRPr sz="1600">
              <a:solidFill>
                <a:srgbClr val="202122"/>
              </a:solidFill>
              <a:highlight>
                <a:schemeClr val="lt1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1850" y="2882950"/>
            <a:ext cx="47815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88" y="1347200"/>
            <a:ext cx="5674851" cy="16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938" y="3011825"/>
            <a:ext cx="47815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132" y="31255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357" y="31255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0257" y="31255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057" y="31255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782" y="35199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757" y="35199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232" y="31255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782" y="3519950"/>
            <a:ext cx="2414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168" y="3109633"/>
            <a:ext cx="241425" cy="2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7243" y="3127871"/>
            <a:ext cx="241425" cy="2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993" y="3109633"/>
            <a:ext cx="241425" cy="2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8393" y="3369758"/>
            <a:ext cx="241425" cy="2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868" y="3716771"/>
            <a:ext cx="241425" cy="2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857" y="3369750"/>
            <a:ext cx="241425" cy="2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6903913" y="3276925"/>
            <a:ext cx="13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輸出資料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6903913" y="3623938"/>
            <a:ext cx="13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輸入資料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I²C （I-squared-C）</a:t>
            </a:r>
            <a:endParaRPr b="1"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軟體如何與硬體進行配合</a:t>
            </a:r>
            <a:endParaRPr b="1" sz="2400"/>
          </a:p>
        </p:txBody>
      </p:sp>
      <p:sp>
        <p:nvSpPr>
          <p:cNvPr id="244" name="Google Shape;244;p35"/>
          <p:cNvSpPr txBox="1"/>
          <p:nvPr/>
        </p:nvSpPr>
        <p:spPr>
          <a:xfrm>
            <a:off x="679700" y="963050"/>
            <a:ext cx="921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IDE 是什麽？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提供一個可以測試很多東西的游樂場，例如 </a:t>
            </a:r>
            <a:r>
              <a:rPr lang="zh-TW" sz="1800"/>
              <a:t>Visual Studio Code</a:t>
            </a:r>
            <a:endParaRPr sz="1800"/>
          </a:p>
        </p:txBody>
      </p:sp>
      <p:sp>
        <p:nvSpPr>
          <p:cNvPr id="245" name="Google Shape;245;p35"/>
          <p:cNvSpPr txBox="1"/>
          <p:nvPr/>
        </p:nvSpPr>
        <p:spPr>
          <a:xfrm>
            <a:off x="679700" y="2036138"/>
            <a:ext cx="82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/>
              <a:t>那我們要裝什麽 IDE 呢？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PlatformIO</a:t>
            </a:r>
            <a:endParaRPr sz="1800"/>
          </a:p>
        </p:txBody>
      </p:sp>
      <p:sp>
        <p:nvSpPr>
          <p:cNvPr id="246" name="Google Shape;246;p35"/>
          <p:cNvSpPr txBox="1"/>
          <p:nvPr/>
        </p:nvSpPr>
        <p:spPr>
          <a:xfrm>
            <a:off x="679700" y="3109225"/>
            <a:ext cx="3995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/>
              <a:t>為什麽挑 PlatformIO？</a:t>
            </a:r>
            <a:endParaRPr sz="2000"/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比 arduino IDE 好用</a:t>
            </a:r>
            <a:endParaRPr sz="2000"/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支援 debug</a:t>
            </a:r>
            <a:endParaRPr sz="2000"/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支援第三方軟體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PlatformIO 介紹</a:t>
            </a:r>
            <a:endParaRPr b="1"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/>
        </p:nvSpPr>
        <p:spPr>
          <a:xfrm>
            <a:off x="311700" y="1213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PlatformIO 是什麼？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1680300" y="2651575"/>
            <a:ext cx="5783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PlatformIO 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跟 Visual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Studio Code 一樣都是 IDE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PlatformIO 是較為直覺的一套 IDE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PlatformIO 開發環境主要是針對 MCU 設計的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1838400" y="1785700"/>
            <a:ext cx="54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※之後</a:t>
            </a: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PlatformIO 我們會簡稱為 PIO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19" y="1213475"/>
            <a:ext cx="4782156" cy="35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/>
          <p:nvPr/>
        </p:nvSpPr>
        <p:spPr>
          <a:xfrm rot="5400000">
            <a:off x="2735696" y="2540736"/>
            <a:ext cx="232800" cy="20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1510800" y="2371650"/>
            <a:ext cx="13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點選這個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121" y="963051"/>
            <a:ext cx="7181967" cy="391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9"/>
          <p:cNvCxnSpPr>
            <a:stCxn id="274" idx="3"/>
          </p:cNvCxnSpPr>
          <p:nvPr/>
        </p:nvCxnSpPr>
        <p:spPr>
          <a:xfrm>
            <a:off x="1322875" y="2989275"/>
            <a:ext cx="429000" cy="15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9"/>
          <p:cNvSpPr txBox="1"/>
          <p:nvPr/>
        </p:nvSpPr>
        <p:spPr>
          <a:xfrm>
            <a:off x="451675" y="2804625"/>
            <a:ext cx="8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開啓PIO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38" y="1071850"/>
            <a:ext cx="5567953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0"/>
          <p:cNvCxnSpPr/>
          <p:nvPr/>
        </p:nvCxnSpPr>
        <p:spPr>
          <a:xfrm>
            <a:off x="2040063" y="1411625"/>
            <a:ext cx="6141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0"/>
          <p:cNvSpPr txBox="1"/>
          <p:nvPr/>
        </p:nvSpPr>
        <p:spPr>
          <a:xfrm>
            <a:off x="1205713" y="1227875"/>
            <a:ext cx="9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PIO主畫面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83" name="Google Shape;283;p40"/>
          <p:cNvCxnSpPr/>
          <p:nvPr/>
        </p:nvCxnSpPr>
        <p:spPr>
          <a:xfrm>
            <a:off x="2040063" y="1721275"/>
            <a:ext cx="6141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40"/>
          <p:cNvSpPr txBox="1"/>
          <p:nvPr/>
        </p:nvSpPr>
        <p:spPr>
          <a:xfrm>
            <a:off x="1157788" y="1537525"/>
            <a:ext cx="10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已建立專案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85" name="Google Shape;285;p40"/>
          <p:cNvCxnSpPr/>
          <p:nvPr/>
        </p:nvCxnSpPr>
        <p:spPr>
          <a:xfrm>
            <a:off x="2040063" y="2013150"/>
            <a:ext cx="6141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40"/>
          <p:cNvSpPr txBox="1"/>
          <p:nvPr/>
        </p:nvSpPr>
        <p:spPr>
          <a:xfrm>
            <a:off x="1309963" y="1829400"/>
            <a:ext cx="10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專案優化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87" name="Google Shape;287;p40"/>
          <p:cNvCxnSpPr/>
          <p:nvPr/>
        </p:nvCxnSpPr>
        <p:spPr>
          <a:xfrm flipH="1" rot="10800000">
            <a:off x="2146913" y="2306850"/>
            <a:ext cx="5073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40"/>
          <p:cNvSpPr txBox="1"/>
          <p:nvPr/>
        </p:nvSpPr>
        <p:spPr>
          <a:xfrm>
            <a:off x="985313" y="2121275"/>
            <a:ext cx="133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專案使用函式庫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89" name="Google Shape;289;p40"/>
          <p:cNvCxnSpPr/>
          <p:nvPr/>
        </p:nvCxnSpPr>
        <p:spPr>
          <a:xfrm>
            <a:off x="2010063" y="2674325"/>
            <a:ext cx="6141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40"/>
          <p:cNvSpPr txBox="1"/>
          <p:nvPr/>
        </p:nvSpPr>
        <p:spPr>
          <a:xfrm>
            <a:off x="949813" y="2490575"/>
            <a:ext cx="11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處理器資料庫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91" name="Google Shape;291;p40"/>
          <p:cNvCxnSpPr/>
          <p:nvPr/>
        </p:nvCxnSpPr>
        <p:spPr>
          <a:xfrm>
            <a:off x="2010063" y="2943400"/>
            <a:ext cx="6141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0"/>
          <p:cNvSpPr txBox="1"/>
          <p:nvPr/>
        </p:nvSpPr>
        <p:spPr>
          <a:xfrm>
            <a:off x="1105663" y="2759650"/>
            <a:ext cx="119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處理器靭體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93" name="Google Shape;293;p40"/>
          <p:cNvCxnSpPr/>
          <p:nvPr/>
        </p:nvCxnSpPr>
        <p:spPr>
          <a:xfrm>
            <a:off x="2010063" y="3283500"/>
            <a:ext cx="6141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40"/>
          <p:cNvSpPr txBox="1"/>
          <p:nvPr/>
        </p:nvSpPr>
        <p:spPr>
          <a:xfrm>
            <a:off x="894013" y="3099750"/>
            <a:ext cx="140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目前聯動裝置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025" y="1017725"/>
            <a:ext cx="5567953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41"/>
          <p:cNvCxnSpPr/>
          <p:nvPr/>
        </p:nvCxnSpPr>
        <p:spPr>
          <a:xfrm>
            <a:off x="4514175" y="1543050"/>
            <a:ext cx="649500" cy="15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41"/>
          <p:cNvSpPr txBox="1"/>
          <p:nvPr/>
        </p:nvSpPr>
        <p:spPr>
          <a:xfrm>
            <a:off x="3679825" y="1359300"/>
            <a:ext cx="9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新增專案</a:t>
            </a:r>
            <a:endParaRPr b="1" sz="12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03" name="Google Shape;303;p41"/>
          <p:cNvCxnSpPr/>
          <p:nvPr/>
        </p:nvCxnSpPr>
        <p:spPr>
          <a:xfrm>
            <a:off x="4752925" y="1876825"/>
            <a:ext cx="390600" cy="4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1"/>
          <p:cNvSpPr txBox="1"/>
          <p:nvPr/>
        </p:nvSpPr>
        <p:spPr>
          <a:xfrm>
            <a:off x="3488425" y="1694250"/>
            <a:ext cx="14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導入arduino專案</a:t>
            </a:r>
            <a:endParaRPr b="1" sz="12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05" name="Google Shape;305;p41"/>
          <p:cNvCxnSpPr/>
          <p:nvPr/>
        </p:nvCxnSpPr>
        <p:spPr>
          <a:xfrm flipH="1" rot="10800000">
            <a:off x="4514175" y="2125375"/>
            <a:ext cx="583800" cy="1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41"/>
          <p:cNvSpPr txBox="1"/>
          <p:nvPr/>
        </p:nvSpPr>
        <p:spPr>
          <a:xfrm>
            <a:off x="3796800" y="1948238"/>
            <a:ext cx="10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開啓專案</a:t>
            </a:r>
            <a:endParaRPr b="1" sz="12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07" name="Google Shape;307;p41"/>
          <p:cNvCxnSpPr/>
          <p:nvPr/>
        </p:nvCxnSpPr>
        <p:spPr>
          <a:xfrm flipH="1" rot="10800000">
            <a:off x="4621025" y="2333275"/>
            <a:ext cx="446400" cy="11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1"/>
          <p:cNvSpPr txBox="1"/>
          <p:nvPr/>
        </p:nvSpPr>
        <p:spPr>
          <a:xfrm>
            <a:off x="3844950" y="2252700"/>
            <a:ext cx="9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專案範例</a:t>
            </a:r>
            <a:endParaRPr b="1" sz="12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635900" y="1338125"/>
            <a:ext cx="58722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NodeMCU 和 ESP32 的差別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89650" y="2153950"/>
            <a:ext cx="7964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NodeMCU 是使用共同電路標準和韌體的單晶片板子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ESP32 是在 Nodemcu 標準上用的 MCU（處理器）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Nodemcu就像是手腳，ESP32像是人類的大腦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24" y="1293076"/>
            <a:ext cx="6230775" cy="360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2"/>
          <p:cNvCxnSpPr/>
          <p:nvPr/>
        </p:nvCxnSpPr>
        <p:spPr>
          <a:xfrm>
            <a:off x="2097081" y="3130870"/>
            <a:ext cx="973200" cy="42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42"/>
          <p:cNvSpPr txBox="1"/>
          <p:nvPr/>
        </p:nvSpPr>
        <p:spPr>
          <a:xfrm>
            <a:off x="83325" y="2988450"/>
            <a:ext cx="213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PIO最近開啓專案記錄</a:t>
            </a:r>
            <a:endParaRPr b="1"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sp>
        <p:nvSpPr>
          <p:cNvPr id="322" name="Google Shape;322;p43"/>
          <p:cNvSpPr txBox="1"/>
          <p:nvPr/>
        </p:nvSpPr>
        <p:spPr>
          <a:xfrm>
            <a:off x="311700" y="1296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652"/>
            <a:ext cx="9144001" cy="3029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3"/>
          <p:cNvCxnSpPr/>
          <p:nvPr/>
        </p:nvCxnSpPr>
        <p:spPr>
          <a:xfrm>
            <a:off x="5957550" y="614750"/>
            <a:ext cx="2599800" cy="164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43"/>
          <p:cNvSpPr txBox="1"/>
          <p:nvPr/>
        </p:nvSpPr>
        <p:spPr>
          <a:xfrm>
            <a:off x="4293325" y="431000"/>
            <a:ext cx="181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按這個開啓專案</a:t>
            </a:r>
            <a:endParaRPr b="1"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sp>
        <p:nvSpPr>
          <p:cNvPr id="331" name="Google Shape;331;p4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會跳出這個畫面</a:t>
            </a:r>
            <a:endParaRPr b="1" sz="7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675" y="1012888"/>
            <a:ext cx="5543374" cy="3695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4"/>
          <p:cNvCxnSpPr/>
          <p:nvPr/>
        </p:nvCxnSpPr>
        <p:spPr>
          <a:xfrm flipH="1" rot="10800000">
            <a:off x="1706800" y="1511475"/>
            <a:ext cx="1417800" cy="118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44"/>
          <p:cNvSpPr txBox="1"/>
          <p:nvPr/>
        </p:nvSpPr>
        <p:spPr>
          <a:xfrm>
            <a:off x="243475" y="2509125"/>
            <a:ext cx="15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按這個開專案資料夾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sp>
        <p:nvSpPr>
          <p:cNvPr id="340" name="Google Shape;340;p45"/>
          <p:cNvSpPr txBox="1"/>
          <p:nvPr/>
        </p:nvSpPr>
        <p:spPr>
          <a:xfrm>
            <a:off x="311700" y="1081450"/>
            <a:ext cx="8520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/>
              <a:t>接著</a:t>
            </a:r>
            <a:r>
              <a:rPr b="1" lang="zh-TW" sz="1700">
                <a:solidFill>
                  <a:srgbClr val="000000"/>
                </a:solidFill>
              </a:rPr>
              <a:t>會跳出這個畫面</a:t>
            </a:r>
            <a:endParaRPr b="1" sz="700">
              <a:solidFill>
                <a:srgbClr val="595959"/>
              </a:solidFill>
            </a:endParaRPr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824" y="306212"/>
            <a:ext cx="4313424" cy="4531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45"/>
          <p:cNvCxnSpPr/>
          <p:nvPr/>
        </p:nvCxnSpPr>
        <p:spPr>
          <a:xfrm flipH="1" rot="10800000">
            <a:off x="1912000" y="1733775"/>
            <a:ext cx="2041200" cy="10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5"/>
          <p:cNvSpPr txBox="1"/>
          <p:nvPr/>
        </p:nvSpPr>
        <p:spPr>
          <a:xfrm>
            <a:off x="1025850" y="1709650"/>
            <a:ext cx="9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</a:rPr>
              <a:t>自製函式庫</a:t>
            </a:r>
            <a:endParaRPr b="1" sz="1200">
              <a:solidFill>
                <a:srgbClr val="595959"/>
              </a:solidFill>
            </a:endParaRPr>
          </a:p>
        </p:txBody>
      </p:sp>
      <p:cxnSp>
        <p:nvCxnSpPr>
          <p:cNvPr id="344" name="Google Shape;344;p45"/>
          <p:cNvCxnSpPr/>
          <p:nvPr/>
        </p:nvCxnSpPr>
        <p:spPr>
          <a:xfrm flipH="1" rot="10800000">
            <a:off x="1912000" y="1834325"/>
            <a:ext cx="2043000" cy="31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45"/>
          <p:cNvSpPr txBox="1"/>
          <p:nvPr/>
        </p:nvSpPr>
        <p:spPr>
          <a:xfrm>
            <a:off x="1029725" y="1965275"/>
            <a:ext cx="10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</a:rPr>
              <a:t>已建立專案</a:t>
            </a:r>
            <a:endParaRPr b="1" sz="1200">
              <a:solidFill>
                <a:srgbClr val="595959"/>
              </a:solidFill>
            </a:endParaRPr>
          </a:p>
        </p:txBody>
      </p:sp>
      <p:cxnSp>
        <p:nvCxnSpPr>
          <p:cNvPr id="346" name="Google Shape;346;p45"/>
          <p:cNvCxnSpPr/>
          <p:nvPr/>
        </p:nvCxnSpPr>
        <p:spPr>
          <a:xfrm flipH="1" rot="10800000">
            <a:off x="1912000" y="1967500"/>
            <a:ext cx="2054700" cy="47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45"/>
          <p:cNvSpPr txBox="1"/>
          <p:nvPr/>
        </p:nvSpPr>
        <p:spPr>
          <a:xfrm>
            <a:off x="1181900" y="2257150"/>
            <a:ext cx="10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</a:rPr>
              <a:t>專案優化</a:t>
            </a:r>
            <a:endParaRPr b="1" sz="1200">
              <a:solidFill>
                <a:srgbClr val="595959"/>
              </a:solidFill>
            </a:endParaRPr>
          </a:p>
        </p:txBody>
      </p:sp>
      <p:cxnSp>
        <p:nvCxnSpPr>
          <p:cNvPr id="348" name="Google Shape;348;p45"/>
          <p:cNvCxnSpPr/>
          <p:nvPr/>
        </p:nvCxnSpPr>
        <p:spPr>
          <a:xfrm flipH="1" rot="10800000">
            <a:off x="2018850" y="2069500"/>
            <a:ext cx="1973100" cy="67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45"/>
          <p:cNvSpPr txBox="1"/>
          <p:nvPr/>
        </p:nvSpPr>
        <p:spPr>
          <a:xfrm>
            <a:off x="857250" y="2549025"/>
            <a:ext cx="133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</a:rPr>
              <a:t>專案使用函數庫</a:t>
            </a:r>
            <a:endParaRPr b="1"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sp>
        <p:nvSpPr>
          <p:cNvPr id="355" name="Google Shape;355;p46"/>
          <p:cNvSpPr txBox="1"/>
          <p:nvPr/>
        </p:nvSpPr>
        <p:spPr>
          <a:xfrm>
            <a:off x="311700" y="1081450"/>
            <a:ext cx="8520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rgbClr val="000000"/>
                </a:solidFill>
              </a:rPr>
              <a:t>然後就會跳出這個畫面</a:t>
            </a:r>
            <a:endParaRPr b="1" sz="700">
              <a:solidFill>
                <a:srgbClr val="595959"/>
              </a:solidFill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824" y="306212"/>
            <a:ext cx="4313424" cy="4531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46"/>
          <p:cNvCxnSpPr/>
          <p:nvPr/>
        </p:nvCxnSpPr>
        <p:spPr>
          <a:xfrm flipH="1" rot="10800000">
            <a:off x="1890750" y="1747925"/>
            <a:ext cx="2041200" cy="10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46"/>
          <p:cNvSpPr txBox="1"/>
          <p:nvPr/>
        </p:nvSpPr>
        <p:spPr>
          <a:xfrm>
            <a:off x="1155600" y="1684200"/>
            <a:ext cx="9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點開這個</a:t>
            </a:r>
            <a:endParaRPr b="1" sz="12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PlatformIO 介面</a:t>
            </a:r>
            <a:endParaRPr b="1" sz="2400"/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413" y="0"/>
            <a:ext cx="157667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47"/>
          <p:cNvCxnSpPr/>
          <p:nvPr/>
        </p:nvCxnSpPr>
        <p:spPr>
          <a:xfrm flipH="1" rot="10800000">
            <a:off x="2737425" y="2119625"/>
            <a:ext cx="2041200" cy="10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7"/>
          <p:cNvSpPr txBox="1"/>
          <p:nvPr/>
        </p:nvSpPr>
        <p:spPr>
          <a:xfrm>
            <a:off x="1992725" y="2019200"/>
            <a:ext cx="99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主檔案</a:t>
            </a:r>
            <a:endParaRPr b="1" sz="15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/>
        </p:nvSpPr>
        <p:spPr>
          <a:xfrm>
            <a:off x="311700" y="141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編譯畫面符號意義</a:t>
            </a:r>
            <a:endParaRPr b="1" sz="2400"/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438" y="2429350"/>
            <a:ext cx="1266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438" y="2443663"/>
            <a:ext cx="5048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763" y="2450500"/>
            <a:ext cx="504825" cy="3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9938" y="2450500"/>
            <a:ext cx="5048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/>
        </p:nvSpPr>
        <p:spPr>
          <a:xfrm>
            <a:off x="1302087" y="2829400"/>
            <a:ext cx="12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錯誤 / 警告</a:t>
            </a:r>
            <a:endParaRPr b="1" sz="12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2800998" y="2829400"/>
            <a:ext cx="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編譯</a:t>
            </a:r>
            <a:endParaRPr b="1" sz="12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3980725" y="2829400"/>
            <a:ext cx="9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編譯上傳</a:t>
            </a:r>
            <a:endParaRPr b="1" sz="12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9" name="Google Shape;379;p48"/>
          <p:cNvSpPr txBox="1"/>
          <p:nvPr/>
        </p:nvSpPr>
        <p:spPr>
          <a:xfrm>
            <a:off x="4888409" y="2829400"/>
            <a:ext cx="17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清空環境IDE</a:t>
            </a:r>
            <a:endParaRPr b="1" sz="12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9100" y="2501325"/>
            <a:ext cx="1452462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 txBox="1"/>
          <p:nvPr/>
        </p:nvSpPr>
        <p:spPr>
          <a:xfrm>
            <a:off x="6636875" y="2829388"/>
            <a:ext cx="9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編譯專案</a:t>
            </a:r>
            <a:endParaRPr b="1" sz="12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/>
        </p:nvSpPr>
        <p:spPr>
          <a:xfrm>
            <a:off x="711525" y="569075"/>
            <a:ext cx="382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安裝套件：Serial Monitor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87" name="Google Shape;3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141775"/>
            <a:ext cx="382931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/>
          <p:nvPr/>
        </p:nvSpPr>
        <p:spPr>
          <a:xfrm>
            <a:off x="2724150" y="3721200"/>
            <a:ext cx="334800" cy="33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9"/>
          <p:cNvSpPr txBox="1"/>
          <p:nvPr/>
        </p:nvSpPr>
        <p:spPr>
          <a:xfrm>
            <a:off x="1941325" y="3703650"/>
            <a:ext cx="7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點這個</a:t>
            </a:r>
            <a:endParaRPr b="1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/>
        </p:nvSpPr>
        <p:spPr>
          <a:xfrm>
            <a:off x="711525" y="569075"/>
            <a:ext cx="382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安裝套件：Serial Monitor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09" y="0"/>
            <a:ext cx="26508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 txBox="1"/>
          <p:nvPr/>
        </p:nvSpPr>
        <p:spPr>
          <a:xfrm>
            <a:off x="1959100" y="2371650"/>
            <a:ext cx="25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 Serial Monitor 並安裝</a:t>
            </a:r>
            <a:endParaRPr b="1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/>
        </p:nvSpPr>
        <p:spPr>
          <a:xfrm>
            <a:off x="311700" y="390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</a:rPr>
              <a:t>完成安裝</a:t>
            </a:r>
            <a:endParaRPr b="1" sz="2400"/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8328"/>
            <a:ext cx="9144001" cy="234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87475" y="477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N</a:t>
            </a:r>
            <a:r>
              <a:rPr b="1" lang="zh-TW" sz="2800">
                <a:solidFill>
                  <a:srgbClr val="000000"/>
                </a:solidFill>
              </a:rPr>
              <a:t>ode</a:t>
            </a:r>
            <a:r>
              <a:rPr b="1" lang="zh-TW" sz="2800"/>
              <a:t>MCU 外觀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27500" l="28404" r="27400" t="26497"/>
          <a:stretch/>
        </p:blipFill>
        <p:spPr>
          <a:xfrm rot="5400000">
            <a:off x="3339564" y="581025"/>
            <a:ext cx="2464850" cy="455932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2343000" y="1802925"/>
            <a:ext cx="4508700" cy="229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1"/>
          </p:cNvCxnSpPr>
          <p:nvPr/>
        </p:nvCxnSpPr>
        <p:spPr>
          <a:xfrm rot="10800000">
            <a:off x="1611300" y="2735325"/>
            <a:ext cx="731700" cy="21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0" name="Google Shape;80;p16"/>
          <p:cNvSpPr txBox="1"/>
          <p:nvPr/>
        </p:nvSpPr>
        <p:spPr>
          <a:xfrm>
            <a:off x="311700" y="2486325"/>
            <a:ext cx="14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NodeMCU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8328"/>
            <a:ext cx="9144001" cy="234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2"/>
          <p:cNvSpPr txBox="1"/>
          <p:nvPr/>
        </p:nvSpPr>
        <p:spPr>
          <a:xfrm>
            <a:off x="275250" y="2500550"/>
            <a:ext cx="8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通訊方法</a:t>
            </a:r>
            <a:endParaRPr b="1" sz="1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9" name="Google Shape;409;p52"/>
          <p:cNvSpPr txBox="1"/>
          <p:nvPr/>
        </p:nvSpPr>
        <p:spPr>
          <a:xfrm>
            <a:off x="1527950" y="2500550"/>
            <a:ext cx="8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lt1"/>
                </a:solidFill>
              </a:rPr>
              <a:t>觀看模式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10" name="Google Shape;410;p52"/>
          <p:cNvSpPr txBox="1"/>
          <p:nvPr/>
        </p:nvSpPr>
        <p:spPr>
          <a:xfrm>
            <a:off x="2902675" y="2500550"/>
            <a:ext cx="8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USB選擇</a:t>
            </a:r>
            <a:endParaRPr b="1" sz="1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1" name="Google Shape;411;p52"/>
          <p:cNvSpPr txBox="1"/>
          <p:nvPr/>
        </p:nvSpPr>
        <p:spPr>
          <a:xfrm>
            <a:off x="4397100" y="2529225"/>
            <a:ext cx="8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lt1"/>
                </a:solidFill>
              </a:rPr>
              <a:t>溝通頻率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387475" y="477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N</a:t>
            </a:r>
            <a:r>
              <a:rPr b="1" lang="zh-TW" sz="2800">
                <a:solidFill>
                  <a:srgbClr val="000000"/>
                </a:solidFill>
              </a:rPr>
              <a:t>ode</a:t>
            </a:r>
            <a:r>
              <a:rPr b="1" lang="zh-TW" sz="2800"/>
              <a:t>MCU 外觀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27500" l="28404" r="27400" t="26497"/>
          <a:stretch/>
        </p:blipFill>
        <p:spPr>
          <a:xfrm rot="5400000">
            <a:off x="3339564" y="581025"/>
            <a:ext cx="2464850" cy="45593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2370850" y="2289300"/>
            <a:ext cx="2124300" cy="152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17"/>
          <p:cNvCxnSpPr>
            <a:stCxn id="87" idx="1"/>
          </p:cNvCxnSpPr>
          <p:nvPr/>
        </p:nvCxnSpPr>
        <p:spPr>
          <a:xfrm rot="10800000">
            <a:off x="1639150" y="2838450"/>
            <a:ext cx="731700" cy="21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9" name="Google Shape;89;p17"/>
          <p:cNvSpPr txBox="1"/>
          <p:nvPr/>
        </p:nvSpPr>
        <p:spPr>
          <a:xfrm>
            <a:off x="711850" y="2629825"/>
            <a:ext cx="92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ESP32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387475" y="477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N</a:t>
            </a:r>
            <a:r>
              <a:rPr b="1" lang="zh-TW" sz="2800">
                <a:solidFill>
                  <a:srgbClr val="000000"/>
                </a:solidFill>
              </a:rPr>
              <a:t>ode</a:t>
            </a:r>
            <a:r>
              <a:rPr b="1" lang="zh-TW" sz="2800"/>
              <a:t>MCU 外觀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27500" l="28404" r="27400" t="26497"/>
          <a:stretch/>
        </p:blipFill>
        <p:spPr>
          <a:xfrm rot="5400000">
            <a:off x="3339564" y="581025"/>
            <a:ext cx="2464850" cy="45593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4407175" y="1802925"/>
            <a:ext cx="2444400" cy="229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 flipH="1" rot="10800000">
            <a:off x="6851650" y="2571750"/>
            <a:ext cx="718800" cy="34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8" name="Google Shape;98;p18"/>
          <p:cNvSpPr txBox="1"/>
          <p:nvPr/>
        </p:nvSpPr>
        <p:spPr>
          <a:xfrm>
            <a:off x="7264725" y="2110050"/>
            <a:ext cx="170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USB</a:t>
            </a:r>
            <a:r>
              <a:rPr lang="zh-TW" sz="1800">
                <a:solidFill>
                  <a:schemeClr val="dk1"/>
                </a:solidFill>
              </a:rPr>
              <a:t>轉UART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387475" y="477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N</a:t>
            </a:r>
            <a:r>
              <a:rPr b="1" lang="zh-TW" sz="2800">
                <a:solidFill>
                  <a:srgbClr val="000000"/>
                </a:solidFill>
              </a:rPr>
              <a:t>ode</a:t>
            </a:r>
            <a:r>
              <a:rPr b="1" lang="zh-TW" sz="2800"/>
              <a:t>MCU 外觀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27500" l="28404" r="27400" t="26497"/>
          <a:stretch/>
        </p:blipFill>
        <p:spPr>
          <a:xfrm rot="5400000">
            <a:off x="3339564" y="581025"/>
            <a:ext cx="2464850" cy="4559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2438225" y="1802925"/>
            <a:ext cx="4413300" cy="32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19"/>
          <p:cNvCxnSpPr>
            <a:stCxn id="105" idx="3"/>
          </p:cNvCxnSpPr>
          <p:nvPr/>
        </p:nvCxnSpPr>
        <p:spPr>
          <a:xfrm>
            <a:off x="6851525" y="1963275"/>
            <a:ext cx="718800" cy="60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7" name="Google Shape;107;p19"/>
          <p:cNvSpPr txBox="1"/>
          <p:nvPr/>
        </p:nvSpPr>
        <p:spPr>
          <a:xfrm>
            <a:off x="7570325" y="2379300"/>
            <a:ext cx="8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針</a:t>
            </a:r>
            <a:r>
              <a:rPr lang="zh-TW" sz="1800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腳</a:t>
            </a:r>
            <a:endParaRPr sz="1800">
              <a:solidFill>
                <a:srgbClr val="59595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ESP32功能</a:t>
            </a: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 b="1" sz="3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476250" y="508725"/>
            <a:ext cx="48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</a:rPr>
              <a:t>ESP32 Datasheet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17825" y="1267275"/>
            <a:ext cx="6960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配合上次上課教的 Datasheet</a:t>
            </a:r>
            <a:b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首先 google 搜尋一下 ESP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32 Datasheet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600" y="2127026"/>
            <a:ext cx="6147851" cy="24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2328025" y="3875350"/>
            <a:ext cx="13359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1367600" y="3752800"/>
            <a:ext cx="9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點這個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